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F3CD-DD24-4945-BF62-11873933DD13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AFF6-7216-484F-A8C1-A59558D5B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259632" y="642918"/>
            <a:ext cx="62646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4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Прва владавина кнеза </a:t>
            </a:r>
          </a:p>
          <a:p>
            <a:pPr algn="ctr"/>
            <a:r>
              <a:rPr lang="sr-Cyrl-C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Милоша Обреновића</a:t>
            </a:r>
          </a:p>
          <a:p>
            <a:pPr algn="ctr"/>
            <a:r>
              <a:rPr lang="sr-Cyrl-CS" sz="4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(1815-1839)</a:t>
            </a:r>
            <a:endParaRPr lang="sr-Latn-CS" sz="4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140968"/>
            <a:ext cx="4248472" cy="35027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714356"/>
            <a:ext cx="685801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CS" sz="20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CS" sz="20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CS" sz="20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Највећи владар Србије због обнављања и српске државе</a:t>
            </a:r>
            <a:r>
              <a:rPr kumimoji="0" lang="sr-Cyrl-RS" sz="24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 државности) </a:t>
            </a:r>
            <a:endParaRPr kumimoji="0" lang="sr-Cyrl-C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Назван</a:t>
            </a: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,,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Милош Велики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 и ,, 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Отац отечества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</a:t>
            </a:r>
            <a:endParaRPr kumimoji="0" lang="sr-Latn-C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0" y="5429264"/>
            <a:ext cx="8715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1832</a:t>
            </a: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обнова 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верске аутономије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=београдска митрополија.</a:t>
            </a:r>
            <a:endParaRPr kumimoji="0" lang="sr-Latn-C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b="1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0" y="4429132"/>
            <a:ext cx="8858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Влада 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АУТОКРАТСКИ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ауто-сам+</a:t>
            </a:r>
            <a:r>
              <a:rPr kumimoji="0" lang="sr-Latn-C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креатен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-владати=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самовлада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42852"/>
            <a:ext cx="275272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kvir za tekst 8"/>
          <p:cNvSpPr txBox="1"/>
          <p:nvPr/>
        </p:nvSpPr>
        <p:spPr>
          <a:xfrm>
            <a:off x="0" y="2000240"/>
            <a:ext cx="600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Родоначелник династије Обреновић</a:t>
            </a:r>
            <a:endParaRPr kumimoji="0" lang="sr-Cyrl-C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214282" y="500042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FF00"/>
                </a:solidFill>
              </a:rPr>
              <a:t>Кнез</a:t>
            </a:r>
          </a:p>
          <a:p>
            <a:r>
              <a:rPr lang="sr-Cyrl-CS" sz="2400" b="1" dirty="0" smtClean="0">
                <a:solidFill>
                  <a:srgbClr val="FFFF00"/>
                </a:solidFill>
              </a:rPr>
              <a:t>Милош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7000892" y="2428868"/>
            <a:ext cx="1819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FFFF00"/>
                </a:solidFill>
              </a:rPr>
              <a:t>Грб кнежевине</a:t>
            </a:r>
          </a:p>
          <a:p>
            <a:r>
              <a:rPr lang="sr-Cyrl-CS" sz="2000" b="1" dirty="0" smtClean="0">
                <a:solidFill>
                  <a:srgbClr val="FFFF00"/>
                </a:solidFill>
              </a:rPr>
              <a:t>Србије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9664" y="0"/>
            <a:ext cx="3024336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571472" y="285728"/>
            <a:ext cx="8072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>
                <a:solidFill>
                  <a:srgbClr val="FFFF00"/>
                </a:solidFill>
              </a:rPr>
              <a:t>Државном имовином располаже као својом </a:t>
            </a:r>
            <a:r>
              <a:rPr lang="sr-Latn-CS" sz="2400" b="1" dirty="0" smtClean="0">
                <a:solidFill>
                  <a:srgbClr val="FFFF00"/>
                </a:solidFill>
              </a:rPr>
              <a:t>приватном.</a:t>
            </a:r>
            <a:endParaRPr lang="en-US" sz="2400" b="1" dirty="0">
              <a:solidFill>
                <a:srgbClr val="FFFF00"/>
              </a:solidFill>
            </a:endParaRPr>
          </a:p>
          <a:p>
            <a:r>
              <a:rPr lang="sr-Latn-CS" sz="2400" b="1" dirty="0">
                <a:solidFill>
                  <a:srgbClr val="FFFF00"/>
                </a:solidFill>
              </a:rPr>
              <a:t>Сузбија сваку опозицију и убија политичке </a:t>
            </a:r>
            <a:r>
              <a:rPr lang="sr-Latn-CS" sz="2400" b="1" dirty="0" smtClean="0">
                <a:solidFill>
                  <a:srgbClr val="FFFF00"/>
                </a:solidFill>
              </a:rPr>
              <a:t>противнике</a:t>
            </a:r>
            <a:r>
              <a:rPr lang="sr-Cyrl-CS" sz="2400" b="1" dirty="0" smtClean="0">
                <a:solidFill>
                  <a:srgbClr val="FFFF00"/>
                </a:solidFill>
              </a:rPr>
              <a:t>.</a:t>
            </a:r>
            <a:endParaRPr lang="en-US" sz="2400" b="1" dirty="0">
              <a:solidFill>
                <a:srgbClr val="FFFF00"/>
              </a:solidFill>
            </a:endParaRPr>
          </a:p>
          <a:p>
            <a:endParaRPr lang="sr-Cyrl-CS" sz="2400" dirty="0" smtClean="0"/>
          </a:p>
          <a:p>
            <a:r>
              <a:rPr lang="sr-Latn-CS" sz="2400" b="1" dirty="0" smtClean="0">
                <a:solidFill>
                  <a:srgbClr val="FFFF00"/>
                </a:solidFill>
              </a:rPr>
              <a:t>Последица</a:t>
            </a:r>
            <a:r>
              <a:rPr lang="sr-Latn-CS" sz="2400" dirty="0" smtClean="0"/>
              <a:t>:избијају </a:t>
            </a:r>
            <a:r>
              <a:rPr lang="sr-Latn-CS" sz="2400" b="1" dirty="0">
                <a:solidFill>
                  <a:srgbClr val="FFFF00"/>
                </a:solidFill>
              </a:rPr>
              <a:t>буне</a:t>
            </a:r>
            <a:r>
              <a:rPr lang="sr-Latn-CS" sz="2400" dirty="0"/>
              <a:t> против Милошеве самовоље и кулука(присилан рад</a:t>
            </a:r>
            <a:r>
              <a:rPr lang="sr-Latn-CS" sz="2400" dirty="0" smtClean="0"/>
              <a:t>).</a:t>
            </a:r>
            <a:endParaRPr lang="sr-Cyrl-CS" sz="2400" dirty="0" smtClean="0"/>
          </a:p>
          <a:p>
            <a:endParaRPr lang="sr-Cyrl-CS" sz="2400" dirty="0"/>
          </a:p>
          <a:p>
            <a:r>
              <a:rPr lang="sr-Latn-CS" sz="2400" b="1" dirty="0" smtClean="0">
                <a:solidFill>
                  <a:srgbClr val="FFFF00"/>
                </a:solidFill>
              </a:rPr>
              <a:t>Највеће </a:t>
            </a:r>
            <a:r>
              <a:rPr lang="sr-Latn-CS" sz="2400" b="1" dirty="0">
                <a:solidFill>
                  <a:srgbClr val="FFFF00"/>
                </a:solidFill>
              </a:rPr>
              <a:t>буне биле су</a:t>
            </a:r>
            <a:r>
              <a:rPr lang="sr-Latn-CS" sz="2400" dirty="0"/>
              <a:t>:</a:t>
            </a:r>
            <a:endParaRPr lang="en-US" sz="2400" dirty="0"/>
          </a:p>
          <a:p>
            <a:r>
              <a:rPr lang="sr-Latn-CS" sz="2400" b="1" dirty="0"/>
              <a:t>-</a:t>
            </a:r>
            <a:r>
              <a:rPr lang="sr-Latn-CS" sz="2400" b="1" dirty="0">
                <a:solidFill>
                  <a:srgbClr val="FFFF00"/>
                </a:solidFill>
              </a:rPr>
              <a:t>Ђакова </a:t>
            </a:r>
            <a:r>
              <a:rPr lang="sr-Latn-CS" sz="2400" b="1" dirty="0" smtClean="0">
                <a:solidFill>
                  <a:srgbClr val="FFFF00"/>
                </a:solidFill>
              </a:rPr>
              <a:t>1825</a:t>
            </a:r>
            <a:r>
              <a:rPr lang="sr-Cyrl-CS" sz="2400" b="1" dirty="0" smtClean="0">
                <a:solidFill>
                  <a:srgbClr val="FFFF00"/>
                </a:solidFill>
              </a:rPr>
              <a:t>.</a:t>
            </a:r>
            <a:r>
              <a:rPr lang="sr-Latn-CS" sz="2400" b="1" dirty="0" smtClean="0">
                <a:solidFill>
                  <a:srgbClr val="FFFF00"/>
                </a:solidFill>
              </a:rPr>
              <a:t> </a:t>
            </a:r>
            <a:r>
              <a:rPr lang="sr-Latn-CS" sz="2400" dirty="0" smtClean="0"/>
              <a:t>и</a:t>
            </a:r>
            <a:endParaRPr lang="en-US" sz="2400" dirty="0"/>
          </a:p>
          <a:p>
            <a:pPr>
              <a:buFontTx/>
              <a:buChar char="-"/>
            </a:pPr>
            <a:r>
              <a:rPr lang="sr-Latn-CS" sz="2400" b="1" dirty="0" smtClean="0">
                <a:solidFill>
                  <a:srgbClr val="FFFF00"/>
                </a:solidFill>
              </a:rPr>
              <a:t>Милетина 1835</a:t>
            </a:r>
            <a:r>
              <a:rPr lang="sr-Cyrl-CS" sz="2400" b="1" dirty="0" smtClean="0">
                <a:solidFill>
                  <a:srgbClr val="FFFF00"/>
                </a:solidFill>
              </a:rPr>
              <a:t> </a:t>
            </a:r>
            <a:r>
              <a:rPr lang="sr-Cyrl-CS" sz="2400" dirty="0" smtClean="0">
                <a:solidFill>
                  <a:srgbClr val="FFFF00"/>
                </a:solidFill>
              </a:rPr>
              <a:t>. </a:t>
            </a:r>
            <a:r>
              <a:rPr lang="sr-Cyrl-CS" sz="2400" dirty="0" smtClean="0"/>
              <a:t>буна</a:t>
            </a:r>
            <a:r>
              <a:rPr lang="sr-Latn-CS" sz="2400" dirty="0" smtClean="0"/>
              <a:t>-подигли </a:t>
            </a:r>
            <a:r>
              <a:rPr lang="sr-Latn-CS" sz="2400" dirty="0">
                <a:solidFill>
                  <a:schemeClr val="bg1"/>
                </a:solidFill>
              </a:rPr>
              <a:t>уставобранитељи (присталице уставног режима</a:t>
            </a:r>
            <a:r>
              <a:rPr lang="sr-Latn-CS" sz="2400" dirty="0"/>
              <a:t>), </a:t>
            </a:r>
            <a:r>
              <a:rPr lang="sr-Latn-CS" sz="2400" dirty="0">
                <a:solidFill>
                  <a:srgbClr val="FFFF00"/>
                </a:solidFill>
              </a:rPr>
              <a:t>вођа Милета </a:t>
            </a:r>
            <a:r>
              <a:rPr lang="sr-Latn-CS" sz="2400" dirty="0" smtClean="0">
                <a:solidFill>
                  <a:srgbClr val="FFFF00"/>
                </a:solidFill>
              </a:rPr>
              <a:t>Радојковић</a:t>
            </a:r>
            <a:r>
              <a:rPr lang="sr-Cyrl-CS" sz="2400" dirty="0" smtClean="0"/>
              <a:t>.</a:t>
            </a:r>
            <a:endParaRPr lang="sr-Latn-CS" sz="2400" dirty="0" smtClean="0"/>
          </a:p>
          <a:p>
            <a:pPr>
              <a:buFontTx/>
              <a:buChar char="-"/>
            </a:pPr>
            <a:r>
              <a:rPr lang="sr-Cyrl-CS" sz="2400" dirty="0" smtClean="0"/>
              <a:t> У овој буни учествовали Јеврем Обреновић и кнегиња Љубица.Милош пристаје на доношење устава.Морали су сатима да му читај</a:t>
            </a:r>
            <a:r>
              <a:rPr lang="sr-Cyrl-RS" sz="2400" dirty="0" smtClean="0"/>
              <a:t>у</a:t>
            </a:r>
            <a:r>
              <a:rPr lang="sr-Cyrl-CS" sz="2400" dirty="0" smtClean="0"/>
              <a:t> нацрте закона.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857760"/>
            <a:ext cx="1857388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kvir za tekst 3"/>
          <p:cNvSpPr txBox="1"/>
          <p:nvPr/>
        </p:nvSpPr>
        <p:spPr>
          <a:xfrm>
            <a:off x="3357554" y="607220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bg1"/>
                </a:solidFill>
              </a:rPr>
              <a:t>Јеврем Обреновић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0" y="332656"/>
            <a:ext cx="9144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>
                <a:solidFill>
                  <a:srgbClr val="FFFF00"/>
                </a:solidFill>
              </a:rPr>
              <a:t>УСТАВ-најважнији закон у </a:t>
            </a:r>
            <a:r>
              <a:rPr lang="sr-Latn-CS" sz="2400" b="1" dirty="0" smtClean="0">
                <a:solidFill>
                  <a:srgbClr val="FFFF00"/>
                </a:solidFill>
              </a:rPr>
              <a:t>држави</a:t>
            </a:r>
            <a:r>
              <a:rPr lang="sr-Cyrl-CS" sz="2400" b="1" dirty="0" smtClean="0"/>
              <a:t>.Закон изнад свих закона.</a:t>
            </a:r>
            <a:endParaRPr lang="en-US" sz="2400" b="1" dirty="0"/>
          </a:p>
          <a:p>
            <a:r>
              <a:rPr lang="sr-Latn-CS" sz="2400" b="1" dirty="0"/>
              <a:t>-</a:t>
            </a:r>
            <a:r>
              <a:rPr lang="sr-Latn-CS" sz="2400" b="1" dirty="0" smtClean="0">
                <a:solidFill>
                  <a:srgbClr val="FFFF00"/>
                </a:solidFill>
              </a:rPr>
              <a:t>1835. донет </a:t>
            </a:r>
            <a:r>
              <a:rPr lang="sr-Latn-CS" sz="2400" b="1" dirty="0">
                <a:solidFill>
                  <a:srgbClr val="FFFF00"/>
                </a:solidFill>
              </a:rPr>
              <a:t>је први српски </a:t>
            </a:r>
            <a:r>
              <a:rPr lang="sr-Latn-CS" sz="2400" b="1" dirty="0" smtClean="0">
                <a:solidFill>
                  <a:srgbClr val="FFFF00"/>
                </a:solidFill>
              </a:rPr>
              <a:t>устав - </a:t>
            </a:r>
            <a:r>
              <a:rPr lang="sr-Latn-CS" sz="2400" b="1" dirty="0">
                <a:solidFill>
                  <a:srgbClr val="FFFF00"/>
                </a:solidFill>
              </a:rPr>
              <a:t>СРЕТЕЊСКИ УСТАВ</a:t>
            </a:r>
            <a:r>
              <a:rPr lang="sr-Latn-CS" sz="2400" b="1" dirty="0" smtClean="0">
                <a:solidFill>
                  <a:srgbClr val="FFFF00"/>
                </a:solidFill>
              </a:rPr>
              <a:t>, у Крагујевцу</a:t>
            </a:r>
            <a:r>
              <a:rPr lang="sr-Latn-CS" sz="2400" b="1" dirty="0" smtClean="0">
                <a:solidFill>
                  <a:schemeClr val="bg1"/>
                </a:solidFill>
              </a:rPr>
              <a:t>, </a:t>
            </a:r>
            <a:endParaRPr lang="sr-Cyrl-CS" sz="2400" b="1" dirty="0" smtClean="0">
              <a:solidFill>
                <a:schemeClr val="bg1"/>
              </a:solidFill>
            </a:endParaRPr>
          </a:p>
          <a:p>
            <a:r>
              <a:rPr lang="sr-Latn-CS" sz="2400" b="1" dirty="0" smtClean="0">
                <a:solidFill>
                  <a:srgbClr val="FFFF00"/>
                </a:solidFill>
              </a:rPr>
              <a:t>израдио </a:t>
            </a:r>
            <a:r>
              <a:rPr lang="sr-Latn-CS" sz="2400" b="1" dirty="0">
                <a:solidFill>
                  <a:srgbClr val="FFFF00"/>
                </a:solidFill>
              </a:rPr>
              <a:t>Димитрије Давидовић</a:t>
            </a:r>
            <a:r>
              <a:rPr lang="sr-Latn-CS" sz="2400" b="1" dirty="0">
                <a:solidFill>
                  <a:schemeClr val="bg1"/>
                </a:solidFill>
              </a:rPr>
              <a:t>, </a:t>
            </a:r>
            <a:r>
              <a:rPr lang="sr-Latn-CS" sz="2400" b="1" dirty="0" smtClean="0">
                <a:solidFill>
                  <a:schemeClr val="bg1"/>
                </a:solidFill>
              </a:rPr>
              <a:t>убрзо  ван снаге</a:t>
            </a:r>
            <a:r>
              <a:rPr lang="sr-Cyrl-CS" sz="2400" b="1" dirty="0" smtClean="0"/>
              <a:t>.</a:t>
            </a:r>
          </a:p>
          <a:p>
            <a:endParaRPr lang="sr-Cyrl-CS" sz="2400" b="1" dirty="0" smtClean="0"/>
          </a:p>
          <a:p>
            <a:endParaRPr lang="sr-Cyrl-CS" sz="2400" dirty="0"/>
          </a:p>
          <a:p>
            <a:endParaRPr lang="en-US" sz="2400" dirty="0"/>
          </a:p>
          <a:p>
            <a:r>
              <a:rPr lang="sr-Latn-CS" sz="2000" b="1" dirty="0" smtClean="0">
                <a:solidFill>
                  <a:schemeClr val="bg1"/>
                </a:solidFill>
              </a:rPr>
              <a:t>Димитрије Давидовић</a:t>
            </a:r>
            <a:endParaRPr lang="sr-Cyrl-CS" sz="2000" b="1" dirty="0">
              <a:solidFill>
                <a:schemeClr val="bg1"/>
              </a:solidFill>
            </a:endParaRPr>
          </a:p>
          <a:p>
            <a:endParaRPr lang="sr-Cyrl-CS" sz="2400" dirty="0" smtClean="0"/>
          </a:p>
          <a:p>
            <a:endParaRPr lang="sr-Latn-RS" sz="2400" dirty="0" smtClean="0"/>
          </a:p>
          <a:p>
            <a:endParaRPr lang="sr-Cyrl-CS" sz="2400" dirty="0" smtClean="0"/>
          </a:p>
          <a:p>
            <a:r>
              <a:rPr lang="sr-Latn-CS" sz="2400" dirty="0" smtClean="0"/>
              <a:t>-</a:t>
            </a:r>
            <a:r>
              <a:rPr lang="sr-Cyrl-RS" sz="2400" b="1" dirty="0" smtClean="0">
                <a:solidFill>
                  <a:srgbClr val="FFFF00"/>
                </a:solidFill>
              </a:rPr>
              <a:t>на Ђурђевдан </a:t>
            </a:r>
            <a:r>
              <a:rPr lang="sr-Latn-CS" sz="2400" b="1" dirty="0" smtClean="0">
                <a:solidFill>
                  <a:srgbClr val="FFFF00"/>
                </a:solidFill>
              </a:rPr>
              <a:t>1835</a:t>
            </a:r>
            <a:r>
              <a:rPr lang="sr-Cyrl-RS" sz="2400" b="1" dirty="0" smtClean="0">
                <a:solidFill>
                  <a:srgbClr val="FFFF00"/>
                </a:solidFill>
              </a:rPr>
              <a:t>.</a:t>
            </a:r>
            <a:r>
              <a:rPr lang="sr-Latn-CS" sz="2400" b="1" dirty="0" smtClean="0">
                <a:solidFill>
                  <a:srgbClr val="FFFF00"/>
                </a:solidFill>
              </a:rPr>
              <a:t> укинут </a:t>
            </a:r>
            <a:r>
              <a:rPr lang="sr-Latn-CS" sz="2400" b="1" dirty="0">
                <a:solidFill>
                  <a:srgbClr val="FFFF00"/>
                </a:solidFill>
              </a:rPr>
              <a:t>феудализам у </a:t>
            </a:r>
            <a:r>
              <a:rPr lang="sr-Latn-CS" sz="2400" b="1" dirty="0" smtClean="0">
                <a:solidFill>
                  <a:srgbClr val="FFFF00"/>
                </a:solidFill>
              </a:rPr>
              <a:t>Србији</a:t>
            </a:r>
            <a:r>
              <a:rPr lang="sr-Cyrl-RS" sz="24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sr-Cyrl-CS" sz="2400" b="1" dirty="0" smtClean="0">
                <a:solidFill>
                  <a:srgbClr val="FFFF00"/>
                </a:solidFill>
              </a:rPr>
              <a:t> к</a:t>
            </a:r>
            <a:r>
              <a:rPr lang="sr-Cyrl-RS" sz="2400" b="1" dirty="0" smtClean="0">
                <a:solidFill>
                  <a:srgbClr val="FFFF00"/>
                </a:solidFill>
              </a:rPr>
              <a:t>рај српске револуције</a:t>
            </a:r>
            <a:endParaRPr lang="sr-Cyrl-CS" sz="2400" b="1" dirty="0" smtClean="0">
              <a:solidFill>
                <a:srgbClr val="FFFF00"/>
              </a:solidFill>
            </a:endParaRPr>
          </a:p>
          <a:p>
            <a:endParaRPr lang="en-US" sz="2400" dirty="0"/>
          </a:p>
          <a:p>
            <a:r>
              <a:rPr lang="sr-Latn-CS" sz="2400" dirty="0" smtClean="0"/>
              <a:t>-</a:t>
            </a:r>
            <a:r>
              <a:rPr lang="sr-Latn-CS" sz="2400" b="1" dirty="0" smtClean="0">
                <a:solidFill>
                  <a:srgbClr val="FFFF00"/>
                </a:solidFill>
              </a:rPr>
              <a:t>1838.султан </a:t>
            </a:r>
            <a:r>
              <a:rPr lang="sr-Latn-CS" sz="2400" b="1" dirty="0">
                <a:solidFill>
                  <a:srgbClr val="FFFF00"/>
                </a:solidFill>
              </a:rPr>
              <a:t>Махмуд </a:t>
            </a:r>
            <a:r>
              <a:rPr lang="sr-Latn-CS" sz="2400" b="1" dirty="0" smtClean="0">
                <a:solidFill>
                  <a:srgbClr val="FFFF00"/>
                </a:solidFill>
              </a:rPr>
              <a:t>II </a:t>
            </a:r>
            <a:r>
              <a:rPr lang="sr-Latn-CS" sz="2400" b="1" dirty="0">
                <a:solidFill>
                  <a:srgbClr val="FFFF00"/>
                </a:solidFill>
              </a:rPr>
              <a:t>саставља Турски устав</a:t>
            </a:r>
            <a:r>
              <a:rPr lang="sr-Latn-CS" sz="2400" dirty="0"/>
              <a:t>,у облику хатишерифа: </a:t>
            </a:r>
            <a:r>
              <a:rPr lang="sr-Latn-CS" sz="2400" dirty="0">
                <a:solidFill>
                  <a:srgbClr val="FFFF00"/>
                </a:solidFill>
              </a:rPr>
              <a:t>власт кнеза </a:t>
            </a:r>
            <a:r>
              <a:rPr lang="sr-Latn-CS" sz="2400" dirty="0"/>
              <a:t>Милоша </a:t>
            </a:r>
            <a:r>
              <a:rPr lang="sr-Latn-CS" sz="2400" dirty="0">
                <a:solidFill>
                  <a:srgbClr val="FFFF00"/>
                </a:solidFill>
              </a:rPr>
              <a:t>ограничена </a:t>
            </a:r>
            <a:r>
              <a:rPr lang="sr-Cyrl-RS" sz="2400" dirty="0" smtClean="0">
                <a:solidFill>
                  <a:srgbClr val="FFFF00"/>
                </a:solidFill>
              </a:rPr>
              <a:t>Државним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>
                <a:solidFill>
                  <a:srgbClr val="FFFF00"/>
                </a:solidFill>
              </a:rPr>
              <a:t>с</a:t>
            </a:r>
            <a:r>
              <a:rPr lang="sr-Latn-CS" sz="2400" dirty="0" smtClean="0">
                <a:solidFill>
                  <a:srgbClr val="FFFF00"/>
                </a:solidFill>
              </a:rPr>
              <a:t>аветом </a:t>
            </a:r>
            <a:r>
              <a:rPr lang="sr-Latn-CS" sz="2400" dirty="0" smtClean="0"/>
              <a:t>од 17 доживотних чланова</a:t>
            </a:r>
            <a:r>
              <a:rPr lang="sr-Cyrl-RS" sz="2400" dirty="0" smtClean="0"/>
              <a:t>.Предвиђао  и владу</a:t>
            </a:r>
          </a:p>
          <a:p>
            <a:r>
              <a:rPr lang="sr-Cyrl-RS" sz="2400" dirty="0" smtClean="0"/>
              <a:t> као извршни орган.</a:t>
            </a:r>
            <a:endParaRPr lang="sr-Latn-CS" sz="2400" dirty="0" smtClean="0"/>
          </a:p>
          <a:p>
            <a:r>
              <a:rPr lang="sr-Latn-CS" sz="2400" dirty="0" smtClean="0"/>
              <a:t> 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268760"/>
            <a:ext cx="214959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700808"/>
            <a:ext cx="1785950" cy="22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4725144"/>
            <a:ext cx="1475656" cy="191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kvir za tekst 5"/>
          <p:cNvSpPr txBox="1"/>
          <p:nvPr/>
        </p:nvSpPr>
        <p:spPr>
          <a:xfrm>
            <a:off x="6643702" y="650083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err="1" smtClean="0">
                <a:solidFill>
                  <a:schemeClr val="bg1"/>
                </a:solidFill>
              </a:rPr>
              <a:t>Махмуд</a:t>
            </a:r>
            <a:r>
              <a:rPr lang="sr-Latn-CS" sz="2000" b="1" dirty="0" smtClean="0">
                <a:solidFill>
                  <a:schemeClr val="bg1"/>
                </a:solidFill>
              </a:rPr>
              <a:t> II </a:t>
            </a:r>
            <a:r>
              <a:rPr lang="sr-Cyrl-C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8" name="Curved Connector 7"/>
          <p:cNvCxnSpPr/>
          <p:nvPr/>
        </p:nvCxnSpPr>
        <p:spPr>
          <a:xfrm rot="16200000" flipH="1">
            <a:off x="1943708" y="2888940"/>
            <a:ext cx="792088" cy="72008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30114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кнез Милош не може да поднесе да дели власт </a:t>
            </a:r>
            <a:r>
              <a:rPr lang="sr-Latn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са </a:t>
            </a: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Државним 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аветом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1839. препушта власт старијем сину Милану</a:t>
            </a:r>
            <a:r>
              <a:rPr lang="sr-Latn-CS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који </a:t>
            </a: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умире после 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25 дана</a:t>
            </a: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влад</a:t>
            </a:r>
            <a:r>
              <a:rPr lang="sr-Cyrl-R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sr-Latn-C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 га наслеђује брат Михаило.</a:t>
            </a:r>
            <a:endParaRPr lang="sr-Latn-CS" sz="24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88840"/>
            <a:ext cx="5580112" cy="48013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Кнез </a:t>
            </a:r>
            <a:r>
              <a:rPr lang="ru-RU" b="1" dirty="0" smtClean="0">
                <a:solidFill>
                  <a:schemeClr val="bg1"/>
                </a:solidFill>
              </a:rPr>
              <a:t>Милан Обреновић </a:t>
            </a:r>
            <a:r>
              <a:rPr lang="ru-RU" dirty="0" smtClean="0"/>
              <a:t>је био старији син кнеза Милоша Обреновића и кнегиње Љубице, брат кнеза Михаила. </a:t>
            </a:r>
            <a:r>
              <a:rPr lang="sr-Cyrl-RS" dirty="0" smtClean="0"/>
              <a:t>Б</a:t>
            </a:r>
            <a:r>
              <a:rPr lang="ru-RU" dirty="0" smtClean="0"/>
              <a:t>ио целог живота болешљив и није ни имао редовно систематско образовање, успео је да делимично изгради извесне политичке погледе и схватања, али је ипак болест сушице временом спречила његов развој и делатност. На престо је дошао абдикацијом кнеза Милоша (13. јун 1839.) и владао је до 8. јула 1839. године, када је умро. Услед болести и супротстављања Савета Намесништва није имао прилику да као кнез потпише ниједан акт. У историју Срба ушао је као владар са најкраћим периодом владавине (25 дана). </a:t>
            </a:r>
            <a:r>
              <a:rPr lang="ru-RU" b="1" dirty="0" smtClean="0"/>
              <a:t>Доњи Милановац је по њему добио име</a:t>
            </a:r>
            <a:r>
              <a:rPr lang="ru-RU" dirty="0" smtClean="0"/>
              <a:t>. На престолу га је наследио млађи брат Михаило Обреновић.Сахрањен је у цркви светог Марка у Београду.</a:t>
            </a:r>
          </a:p>
          <a:p>
            <a:endParaRPr lang="en-US" dirty="0"/>
          </a:p>
        </p:txBody>
      </p:sp>
      <p:pic>
        <p:nvPicPr>
          <p:cNvPr id="4098" name="Picture 2" descr="https://scontent-vie1-1.xx.fbcdn.net/hphotos-xpa1/v/t1.0-9/12039483_672465472884012_7059867889839432381_n.jpg?oh=f3fa121be3d26e70e54198a058455aa1&amp;oe=569474C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88840"/>
            <a:ext cx="3347864" cy="48691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940152" y="2060848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кнез </a:t>
            </a:r>
            <a:r>
              <a:rPr lang="ru-RU" b="1" dirty="0" smtClean="0">
                <a:solidFill>
                  <a:schemeClr val="bg1"/>
                </a:solidFill>
              </a:rPr>
              <a:t>Милан Обреновић</a:t>
            </a:r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content-vie.xx.fbcdn.net/hphotos-xfa1/v/t1.0-9/11076220_586265484837345_4448236676465982673_n.jpg?oh=987993a0a3bce4050de8a01d90d85560&amp;oe=558117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712968" cy="51845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51723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„</a:t>
            </a:r>
            <a:r>
              <a:rPr lang="ru-RU" sz="2400" b="1" dirty="0" smtClean="0">
                <a:solidFill>
                  <a:schemeClr val="bg1"/>
                </a:solidFill>
              </a:rPr>
              <a:t>Кнез Милан на одру“, рад Јована Исајловића – млађег 1839.</a:t>
            </a:r>
            <a:endParaRPr lang="sr-Latn-RS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(Народни Музеј, Београд) 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ПРВА ВЛАДА КНЕЗА МИХАИЛА (1839-1842)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sr-Latn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утократскa </a:t>
            </a:r>
            <a:r>
              <a:rPr lang="sr-Cyrl-R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бурна</a:t>
            </a:r>
            <a:endParaRPr lang="sr-Latn-C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928802"/>
            <a:ext cx="3168352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071802" y="5085184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chemeClr val="bg1"/>
                </a:solidFill>
              </a:rPr>
              <a:t>Кнез Михаило Обреновић</a:t>
            </a:r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412776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</a:rPr>
              <a:t>Народ подељен на присталице кнез Милоша и Уставобранитеље.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45224"/>
            <a:ext cx="91440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Незадовољни кнезом и владом Ђорђа Протића уставобранитељи су подигли Вучићеву  буну 1842. ( по вођи Томи Вучићу Перишићу) збацили и протерали Михаила.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071678"/>
            <a:ext cx="2643174" cy="120032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Уставобранитељи -</a:t>
            </a:r>
            <a:r>
              <a:rPr lang="sr-Latn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присталице уставног режима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285852" y="2285992"/>
            <a:ext cx="7260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Душица Максимовић</a:t>
            </a:r>
          </a:p>
          <a:p>
            <a:pPr algn="ctr"/>
            <a:endParaRPr lang="sr-Latn-C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Smeško 2"/>
          <p:cNvSpPr/>
          <p:nvPr/>
        </p:nvSpPr>
        <p:spPr>
          <a:xfrm>
            <a:off x="3286116" y="4429132"/>
            <a:ext cx="2428892" cy="17859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456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tema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xpuser</dc:creator>
  <cp:lastModifiedBy>Dudovica Dudovica</cp:lastModifiedBy>
  <cp:revision>48</cp:revision>
  <dcterms:created xsi:type="dcterms:W3CDTF">2012-02-12T12:05:25Z</dcterms:created>
  <dcterms:modified xsi:type="dcterms:W3CDTF">2017-04-03T08:15:51Z</dcterms:modified>
</cp:coreProperties>
</file>